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72" r:id="rId2"/>
    <p:sldId id="259" r:id="rId3"/>
    <p:sldId id="261" r:id="rId4"/>
    <p:sldId id="262" r:id="rId5"/>
    <p:sldId id="263" r:id="rId6"/>
    <p:sldId id="266" r:id="rId7"/>
    <p:sldId id="274" r:id="rId8"/>
    <p:sldId id="267" r:id="rId9"/>
    <p:sldId id="269" r:id="rId10"/>
    <p:sldId id="270" r:id="rId11"/>
    <p:sldId id="256" r:id="rId12"/>
    <p:sldId id="271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 Ruth" initials="DR" lastIdx="1" clrIdx="0">
    <p:extLst>
      <p:ext uri="{19B8F6BF-5375-455C-9EA6-DF929625EA0E}">
        <p15:presenceInfo xmlns:p15="http://schemas.microsoft.com/office/powerpoint/2012/main" userId="Dr Rut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4660"/>
  </p:normalViewPr>
  <p:slideViewPr>
    <p:cSldViewPr snapToGrid="0">
      <p:cViewPr varScale="1">
        <p:scale>
          <a:sx n="61" d="100"/>
          <a:sy n="61" d="100"/>
        </p:scale>
        <p:origin x="89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9A22E-3D50-43AD-90C6-C80CED776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A42BA-CEA6-4B07-BBFF-6B147BCBD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AE888-87E2-4F09-86F3-1DD436C23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B2994-601A-4CB3-A2A9-34767132A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4D69C-33F3-4E07-B760-D3432A155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4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B292B-EA83-4E03-8E04-636F263D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FEC4D1-58D8-4922-9DE2-439E00F0D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DF9A6-F48E-431D-B091-B1B4FFD2E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C8DA9-1AF9-419A-8C74-15498DE62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7FC3D-FADC-4FC6-AE36-FA01E72B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7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3AB92A-29DC-42F3-A441-745A86961B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B56BD-C446-4A3A-85B1-A7C8573105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DC784-2775-4694-99C9-F080AC1F9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8B9F4-5965-4A5C-B9D8-5DF3C284C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071E5-3611-40F6-9131-10FD345B6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2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34D1C-A501-405B-8ADD-237410F09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2F7AE-1175-44E6-8D02-48A9A40DB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1DD5E-47E1-4082-B5E2-A1240C33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47E1B-2AA3-46CD-8293-E4E32ED83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8B303-E634-4CA4-982E-05E127901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67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9DCC8-E02F-4FE4-86A6-1792B3B55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88FD9-18E5-4414-BC7B-178459F41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A6771-A026-47F2-A303-4ED9BF6F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7400B-5EE4-40DD-9275-38A6159C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C15A5-DEE1-4409-83D2-69201192D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50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8D99F-C742-4AAD-8D2D-4872F10F2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4E518-F062-4F93-9EDE-5A034A448C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29C260-9202-4616-BE5D-CBA97444F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F1E9A-B9CC-43EC-B509-1E6B8F6CB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AD00CB-A6CA-41D1-A958-EAEB6A887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42DF59-A994-447D-8F86-23269E405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18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8CDCB-445F-4AAA-9BB6-EE85F24FC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EE6393-C6E2-47BF-885E-1C38A73BB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197982-9868-45A1-BC1E-35F1D45DD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7D05F8-D349-426A-AD3D-39C52BAA04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976EEF-D839-4927-A772-A8C99E21B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D2A391-3EE2-4707-9FC9-890D1FF25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E8B8F1-2444-44B0-829B-7AEF5161F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C5B7E0-5AB5-41EC-BBE7-6D4660330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3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1EE0A-5811-4FB6-B1BE-B117AE07A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CCBE0C-6C62-408D-9456-F8A0E7FA6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0950C9-F80F-4470-8978-B3C380C58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FA1FC5-522A-401B-8281-37BA7F5A8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1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936C7D-B098-47C2-B514-C2BED4C67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24C2D8-2E5B-4959-8BF7-F5FC48D2F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CE2F8F-9AC7-49AB-89A2-B864DA76B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5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2BDBB-3A7E-4059-A4CC-2165E98AE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D7DDA-5BBC-44F2-9DD6-60454D5E9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8148CD-41CE-4DD9-A29F-45FD0023F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B3B20-9426-4380-B025-5C18A85B3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D264B-A56C-4E09-8F70-A3B33357E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47830-0635-4B2C-9183-79A3C23DB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5A57F-F92F-4743-8C79-8CA358079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59495-CBB8-43E5-91D9-853559B8D1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ED7E38-8C06-4F38-B059-926504EEF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E5FBB-9C3C-4660-922D-74CEE46C8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6DBA0-CA70-4ACD-A86C-1B3919DA5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BAF6D5-7907-4086-B4EF-8BB930205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6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F1BF2E-265D-4011-B307-9E4B8D334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AAB62-AA0E-4420-BAD0-D90AE6B32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7ADBA-971B-4F59-8414-1A1A82D52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47EDC-2701-4EEC-9241-AF40A9B4EA53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C3301-566A-4011-9330-6584479E8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6CE9B-7D76-4910-A014-DB5CE615D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040A3-8035-4F4F-9D5A-D89244574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99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hyt.fi/en/substances-gaming-and-gambling/spotlight/tackling-alcohol-as-obstacle-to-development-alcohol-policy-as-catalyst-for-progress-towards-the-sdgs/" TargetMode="External"/><Relationship Id="rId2" Type="http://schemas.openxmlformats.org/officeDocument/2006/relationships/hyperlink" Target="https://ehyt.fi/en/substances-gaming-and-gambling/spotlight/tackling-alcohol-as-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B9B38FA-A255-40FB-B448-E965569D1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13499"/>
          </a:xfrm>
        </p:spPr>
        <p:txBody>
          <a:bodyPr>
            <a:norm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Desk</a:t>
            </a:r>
            <a:r>
              <a:rPr lang="en-US" sz="4000" b="1" i="1" spc="-5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Review</a:t>
            </a:r>
            <a:r>
              <a:rPr lang="en-US" sz="4000" b="1" i="1" spc="-10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Report on the availability of Alcohol Regulations in the 137 Districts of</a:t>
            </a:r>
            <a:r>
              <a:rPr lang="en-US" sz="4000" b="1" i="1" spc="-110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Uganda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FB86A-3825-44AE-9F76-B17FFD74D9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29634" y="2439106"/>
            <a:ext cx="4675094" cy="2398338"/>
          </a:xfrm>
        </p:spPr>
        <p:txBody>
          <a:bodyPr/>
          <a:lstStyle/>
          <a:p>
            <a:pPr marL="0" marR="0">
              <a:spcBef>
                <a:spcPts val="30"/>
              </a:spcBef>
              <a:spcAft>
                <a:spcPts val="0"/>
              </a:spcAft>
            </a:pP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highlight>
                  <a:srgbClr val="800000"/>
                </a:highlight>
              </a:rPr>
              <a:t>   Dr. KIKOME RUTH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1002198-74E2-4821-9C5F-B039D11F5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23128" y="3778624"/>
            <a:ext cx="5181600" cy="289588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highlight>
                  <a:srgbClr val="800000"/>
                </a:highlight>
              </a:rPr>
              <a:t>MS</a:t>
            </a:r>
            <a:r>
              <a:rPr lang="en-US" dirty="0">
                <a:solidFill>
                  <a:schemeClr val="bg1"/>
                </a:solidFill>
                <a:highlight>
                  <a:srgbClr val="800000"/>
                </a:highlight>
              </a:rPr>
              <a:t>. </a:t>
            </a:r>
            <a:r>
              <a:rPr lang="en-US" b="1" dirty="0">
                <a:solidFill>
                  <a:schemeClr val="bg1"/>
                </a:solidFill>
                <a:highlight>
                  <a:srgbClr val="800000"/>
                </a:highlight>
              </a:rPr>
              <a:t>NASSANGA MARGARET</a:t>
            </a: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AF0EEE6F-7E7F-43D4-8D55-745AA3B27EC6}"/>
              </a:ext>
            </a:extLst>
          </p:cNvPr>
          <p:cNvSpPr txBox="1">
            <a:spLocks/>
          </p:cNvSpPr>
          <p:nvPr/>
        </p:nvSpPr>
        <p:spPr>
          <a:xfrm>
            <a:off x="7579660" y="6127753"/>
            <a:ext cx="5181600" cy="2895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  <a:highlight>
                  <a:srgbClr val="800000"/>
                </a:highlight>
              </a:rPr>
              <a:t>IMPERIAL ROYAL HOTEL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AA7C4F33-1421-4C38-B41A-7611C620EF3B}"/>
              </a:ext>
            </a:extLst>
          </p:cNvPr>
          <p:cNvSpPr txBox="1">
            <a:spLocks/>
          </p:cNvSpPr>
          <p:nvPr/>
        </p:nvSpPr>
        <p:spPr>
          <a:xfrm>
            <a:off x="528915" y="6127753"/>
            <a:ext cx="4921624" cy="2895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  <a:highlight>
                  <a:srgbClr val="800000"/>
                </a:highlight>
              </a:rPr>
              <a:t>24</a:t>
            </a:r>
            <a:r>
              <a:rPr lang="en-US" b="1" baseline="30000" dirty="0">
                <a:solidFill>
                  <a:schemeClr val="bg1"/>
                </a:solidFill>
                <a:highlight>
                  <a:srgbClr val="800000"/>
                </a:highlight>
              </a:rPr>
              <a:t>th</a:t>
            </a:r>
            <a:r>
              <a:rPr lang="en-US" b="1" dirty="0">
                <a:solidFill>
                  <a:schemeClr val="bg1"/>
                </a:solidFill>
                <a:highlight>
                  <a:srgbClr val="800000"/>
                </a:highlight>
              </a:rPr>
              <a:t> November, 2022</a:t>
            </a:r>
          </a:p>
        </p:txBody>
      </p:sp>
    </p:spTree>
    <p:extLst>
      <p:ext uri="{BB962C8B-B14F-4D97-AF65-F5344CB8AC3E}">
        <p14:creationId xmlns:p14="http://schemas.microsoft.com/office/powerpoint/2010/main" val="283183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split orient="vert"/>
      </p:transition>
    </mc:Choice>
    <mc:Fallback xmlns="">
      <p:transition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CD980-727F-4505-8855-21832314C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141" y="365125"/>
            <a:ext cx="10627659" cy="629957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Conclusions and Recommendations to UAPA</a:t>
            </a:r>
            <a:b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68DE0-32D9-42EB-B3A9-E33F64BCF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618816"/>
          </a:xfrm>
        </p:spPr>
        <p:txBody>
          <a:bodyPr>
            <a:normAutofit lnSpcReduction="10000"/>
          </a:bodyPr>
          <a:lstStyle/>
          <a:p>
            <a:pPr marL="285750" indent="-285750" algn="just">
              <a:lnSpc>
                <a:spcPct val="170000"/>
              </a:lnSpc>
              <a:spcBef>
                <a:spcPts val="5"/>
              </a:spcBef>
              <a:buSzPts val="1300"/>
              <a:buFont typeface="Wingdings" panose="05000000000000000000" pitchFamily="2" charset="2"/>
              <a:buChar char=""/>
              <a:tabLst>
                <a:tab pos="528320" algn="l"/>
                <a:tab pos="528955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Continued awareness, sensitization and advocacy.</a:t>
            </a:r>
          </a:p>
          <a:p>
            <a:pPr marL="285750" marR="102870" indent="-285750" algn="just">
              <a:lnSpc>
                <a:spcPct val="170000"/>
              </a:lnSpc>
              <a:spcBef>
                <a:spcPts val="15"/>
              </a:spcBef>
              <a:buSzPts val="1300"/>
              <a:buFont typeface="Wingdings" panose="05000000000000000000" pitchFamily="2" charset="2"/>
              <a:buChar char=""/>
              <a:tabLst>
                <a:tab pos="528320" algn="l"/>
                <a:tab pos="528955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There is urgent need for radical mobilization and sensitization of the district heads</a:t>
            </a:r>
            <a:r>
              <a:rPr lang="en-US" sz="2600" spc="-7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6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about UAPA. </a:t>
            </a:r>
          </a:p>
          <a:p>
            <a:pPr marL="0" marR="0" indent="0">
              <a:spcBef>
                <a:spcPts val="3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bg1"/>
                </a:solidFill>
                <a:effectLst/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TO GOVERNMENT OF UGANDA</a:t>
            </a:r>
          </a:p>
          <a:p>
            <a:pPr marL="0" marR="0" indent="0">
              <a:spcBef>
                <a:spcPts val="35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2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51485" lvl="0" indent="-342900" algn="just">
              <a:lnSpc>
                <a:spcPct val="160000"/>
              </a:lnSpc>
              <a:spcBef>
                <a:spcPts val="5"/>
              </a:spcBef>
              <a:spcAft>
                <a:spcPts val="0"/>
              </a:spcAft>
              <a:buSzPts val="1300"/>
              <a:buFont typeface="Symbol" panose="05050102010706020507" pitchFamily="18" charset="2"/>
              <a:buChar char=""/>
              <a:tabLst>
                <a:tab pos="985520" algn="l"/>
                <a:tab pos="986155" algn="l"/>
              </a:tabLst>
            </a:pP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Urgent enactment of the National Alcohol Control Bill to cab down</a:t>
            </a:r>
            <a:r>
              <a:rPr lang="en-US" sz="2200" spc="-6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Alcohol related</a:t>
            </a:r>
            <a:r>
              <a:rPr lang="en-US" sz="2200" spc="-55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harm.</a:t>
            </a:r>
          </a:p>
          <a:p>
            <a:pPr marL="342900" marR="295910" lvl="0" indent="-342900" algn="just">
              <a:lnSpc>
                <a:spcPct val="160000"/>
              </a:lnSpc>
              <a:spcBef>
                <a:spcPts val="50"/>
              </a:spcBef>
              <a:spcAft>
                <a:spcPts val="0"/>
              </a:spcAft>
              <a:buSzPts val="1300"/>
              <a:buFont typeface="Symbol" panose="05050102010706020507" pitchFamily="18" charset="2"/>
              <a:buChar char=""/>
              <a:tabLst>
                <a:tab pos="985520" algn="l"/>
                <a:tab pos="986155" algn="l"/>
              </a:tabLst>
            </a:pP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Fund Civil Societies and like-minded individuals to engage in the fight</a:t>
            </a:r>
            <a:r>
              <a:rPr lang="en-US" sz="2200" spc="-9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against Alcohol related</a:t>
            </a:r>
            <a:r>
              <a:rPr lang="en-US" sz="2200" spc="-45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harm.</a:t>
            </a:r>
          </a:p>
          <a:p>
            <a:pPr marL="342900" marR="71755" lvl="0" indent="-342900" algn="just">
              <a:lnSpc>
                <a:spcPct val="160000"/>
              </a:lnSpc>
              <a:spcBef>
                <a:spcPts val="50"/>
              </a:spcBef>
              <a:spcAft>
                <a:spcPts val="0"/>
              </a:spcAft>
              <a:buSzPts val="1300"/>
              <a:buFont typeface="Symbol" panose="05050102010706020507" pitchFamily="18" charset="2"/>
              <a:buChar char=""/>
              <a:tabLst>
                <a:tab pos="985520" algn="l"/>
                <a:tab pos="986155" algn="l"/>
                <a:tab pos="1986915" algn="l"/>
                <a:tab pos="2338705" algn="l"/>
                <a:tab pos="3047365" algn="l"/>
                <a:tab pos="3445510" algn="l"/>
                <a:tab pos="3905250" algn="l"/>
                <a:tab pos="4789805" algn="l"/>
                <a:tab pos="5066665" algn="l"/>
                <a:tab pos="5584825" algn="l"/>
                <a:tab pos="5871845" algn="l"/>
              </a:tabLst>
            </a:pP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Empowering the</a:t>
            </a:r>
            <a:r>
              <a:rPr lang="en-US" sz="2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Districts</a:t>
            </a:r>
            <a:r>
              <a:rPr lang="en-US" sz="2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that have</a:t>
            </a:r>
            <a:r>
              <a:rPr lang="en-US" sz="2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regulations</a:t>
            </a:r>
            <a:r>
              <a:rPr lang="en-US" sz="2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in</a:t>
            </a:r>
            <a:r>
              <a:rPr lang="en-US" sz="2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terms</a:t>
            </a:r>
            <a:r>
              <a:rPr lang="en-US" sz="2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of enforcements\police</a:t>
            </a:r>
            <a:r>
              <a:rPr lang="en-US" sz="2200" spc="-35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2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officers.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261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7CCFA-95B7-4AE4-BA16-38E17125B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1120" marR="0" algn="ctr">
              <a:spcBef>
                <a:spcPts val="410"/>
              </a:spcBef>
              <a:spcAft>
                <a:spcPts val="0"/>
              </a:spcAft>
              <a:tabLst>
                <a:tab pos="6421755" algn="l"/>
              </a:tabLst>
            </a:pPr>
            <a:r>
              <a:rPr lang="en-US" sz="3200" b="1" dirty="0">
                <a:solidFill>
                  <a:schemeClr val="bg1"/>
                </a:solidFill>
                <a:highlight>
                  <a:srgbClr val="800000"/>
                </a:highlight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ACKNOWLEDGEMENT</a:t>
            </a:r>
            <a:endParaRPr lang="en-US" sz="3200" dirty="0">
              <a:solidFill>
                <a:schemeClr val="bg1"/>
              </a:solidFill>
              <a:highlight>
                <a:srgbClr val="800000"/>
              </a:highligh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BEAD1-3D88-40D3-8B70-D52521D1D0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Resident District Commissioners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Resident City Commissioners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Environmental Managers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District Natural Resource Officers 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Local government officials.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0DDD7-4744-4CDC-89B7-1CFE75C1523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20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UAPA Executive </a:t>
            </a:r>
          </a:p>
          <a:p>
            <a:pPr>
              <a:lnSpc>
                <a:spcPct val="220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Dr. David Kalema (UAPA Chairperson) for supervision</a:t>
            </a:r>
          </a:p>
          <a:p>
            <a:pPr>
              <a:lnSpc>
                <a:spcPct val="220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Ms.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Namwero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Daphine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Mary</a:t>
            </a:r>
          </a:p>
          <a:p>
            <a:pPr>
              <a:lnSpc>
                <a:spcPct val="220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IOGT.NTO.MOVEMENT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1657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D8038-EA73-4194-86F8-3D3971C10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7024"/>
            <a:ext cx="10515600" cy="3769939"/>
          </a:xfrm>
        </p:spPr>
        <p:txBody>
          <a:bodyPr>
            <a:normAutofit fontScale="85000" lnSpcReduction="10000"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Study</a:t>
            </a:r>
            <a:r>
              <a:rPr lang="en-US" sz="32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participants.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20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https://ehyt.fi/en/substances-gaming-and-gambling/spotlight/tackling-alcohol-as-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obstacle-to-development-alcohol-policy-as-catalyst-for-progress-towards-the-sdgs/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20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https://movendi.ngo/the-issues/the-problem/obstacle-to-development/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B282E03-3973-42A3-BAE9-695095CAC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188" y="6810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References</a:t>
            </a:r>
            <a:br>
              <a:rPr lang="en-US" sz="3200" b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13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43F18-5235-4924-8B88-3205F2B55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highlight>
                  <a:srgbClr val="800000"/>
                </a:highlight>
              </a:rPr>
              <a:t>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CB1EA-CD26-40E3-BFA9-083431A42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C:\Users\ANDREW\AppData\Local\Microsoft\Windows\Temporary Internet Files\Content.IE5\Q9NPOUGG\thankyou-1[1].png">
            <a:extLst>
              <a:ext uri="{FF2B5EF4-FFF2-40B4-BE49-F238E27FC236}">
                <a16:creationId xmlns:a16="http://schemas.microsoft.com/office/drawing/2014/main" id="{4657CCC4-E0E3-4E5B-BA29-D476AC853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235" y="1975501"/>
            <a:ext cx="6992471" cy="435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9948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60D41-3F34-48CA-B34C-76ED6DFC2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3641"/>
          </a:xfrm>
        </p:spPr>
        <p:txBody>
          <a:bodyPr>
            <a:normAutofit fontScale="90000"/>
          </a:bodyPr>
          <a:lstStyle/>
          <a:p>
            <a:pPr marL="71120" marR="0" algn="ctr">
              <a:spcBef>
                <a:spcPts val="395"/>
              </a:spcBef>
              <a:spcAft>
                <a:spcPts val="0"/>
              </a:spcAft>
            </a:pPr>
            <a:r>
              <a:rPr lang="en-US" sz="3600" b="1" kern="0" dirty="0">
                <a:solidFill>
                  <a:schemeClr val="bg1"/>
                </a:solidFill>
                <a:effectLst/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INTRODUCTION</a:t>
            </a:r>
            <a:br>
              <a:rPr lang="en-US" sz="4400" b="1" kern="0" dirty="0">
                <a:effectLst/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>
              <a:highlight>
                <a:srgbClr val="8000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4F8C1-B70C-425F-82F4-4466B8595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06954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2030 Agenda provides a shared proposal for peace and prosperity, for people and the planet.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 its heart are the 17 Sustainable Development Goals (SDGs) and 169 targets for all governments to work towards – and achieve by 2030.</a:t>
            </a:r>
          </a:p>
          <a:p>
            <a:pPr algn="just">
              <a:lnSpc>
                <a:spcPct val="150000"/>
              </a:lnSpc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66675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However alcohol harm has affected all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 social, environmental, and economical  aspects of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2030 Agenda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making it a serious obstacle to sustainable development. (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ecline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in 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conomic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productivity, destroying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he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ocial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fabric, damaging Biodiversity etc.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(Movendi International, 2021)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7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56899-625A-4EE0-BF56-3D483ECBD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4671" y="365126"/>
            <a:ext cx="6925236" cy="96613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Background</a:t>
            </a:r>
            <a:b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08628-50C0-4FE3-B2DE-A671E0CCE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257800"/>
          </a:xfrm>
        </p:spPr>
        <p:txBody>
          <a:bodyPr>
            <a:normAutofit/>
          </a:bodyPr>
          <a:lstStyle/>
          <a:p>
            <a:pPr marR="6921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lcohol regulation is a huge problem in many parts of Uganda. </a:t>
            </a:r>
          </a:p>
          <a:p>
            <a:pPr marR="6921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Many districts are facing a challenge of combating over consumption and abuse of alcohol. </a:t>
            </a:r>
          </a:p>
          <a:p>
            <a:pPr marR="6921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xtensively promoted and advertised through false and misleading impressions.</a:t>
            </a:r>
          </a:p>
          <a:p>
            <a:pPr marR="6921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Many of the people in the rural areas consume local brew which is highly adulterated. </a:t>
            </a:r>
          </a:p>
          <a:p>
            <a:pPr marR="6921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Uganda Alcohol Policy Alliance (UAPA) collected data about alcohol ordinances in all the districts from the four regions of Uganda.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00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B465F-A23D-4D88-8E86-4CFF440AE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176" y="-84322"/>
            <a:ext cx="10515600" cy="854916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84BE24-176B-4D31-8EED-F6035F82D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176" y="658906"/>
            <a:ext cx="4102659" cy="854917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Purpose of the Review</a:t>
            </a:r>
            <a:endParaRPr lang="en-US" sz="3200" dirty="0">
              <a:solidFill>
                <a:schemeClr val="bg1"/>
              </a:solidFill>
              <a:highlight>
                <a:srgbClr val="8000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7EA9A-FB1D-44C6-B475-82BA877C1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635" y="1684804"/>
            <a:ext cx="5157787" cy="4278966"/>
          </a:xfrm>
        </p:spPr>
        <p:txBody>
          <a:bodyPr>
            <a:normAutofit fontScale="92500" lnSpcReduction="10000"/>
          </a:bodyPr>
          <a:lstStyle/>
          <a:p>
            <a:pPr marL="0" marR="0">
              <a:spcBef>
                <a:spcPts val="15"/>
              </a:spcBef>
              <a:spcAft>
                <a:spcPts val="0"/>
              </a:spcAft>
            </a:pP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73660" algn="just">
              <a:lnSpc>
                <a:spcPct val="115000"/>
              </a:lnSpc>
              <a:spcBef>
                <a:spcPts val="0"/>
              </a:spcBef>
            </a:pPr>
            <a:r>
              <a:rPr lang="en-US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carry out an evaluation study on the availability of Alcohol regulations in the 137 districts.</a:t>
            </a:r>
          </a:p>
          <a:p>
            <a:pPr marL="0" marR="7366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R="73660" algn="just">
              <a:lnSpc>
                <a:spcPct val="115000"/>
              </a:lnSpc>
              <a:spcBef>
                <a:spcPts val="0"/>
              </a:spcBef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Impact and enforcement issues.</a:t>
            </a:r>
          </a:p>
          <a:p>
            <a:pPr marR="73660" algn="just">
              <a:lnSpc>
                <a:spcPct val="115000"/>
              </a:lnSpc>
              <a:spcBef>
                <a:spcPts val="0"/>
              </a:spcBef>
            </a:pP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73660" algn="just">
              <a:lnSpc>
                <a:spcPct val="115000"/>
              </a:lnSpc>
              <a:spcBef>
                <a:spcPts val="0"/>
              </a:spcBef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Develop UAPA’s evaluation report on the current alcohol regulation status in Uganda.</a:t>
            </a:r>
          </a:p>
          <a:p>
            <a:pPr marL="0" indent="0">
              <a:spcBef>
                <a:spcPts val="5"/>
              </a:spcBef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E3E9F9-FB1D-45FB-ACD5-7FA04F6EC1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891592"/>
            <a:ext cx="5183188" cy="672213"/>
          </a:xfrm>
        </p:spPr>
        <p:txBody>
          <a:bodyPr>
            <a:normAutofit fontScale="25000" lnSpcReduction="20000"/>
          </a:bodyPr>
          <a:lstStyle/>
          <a:p>
            <a:r>
              <a:rPr lang="en-US" sz="2800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</a:p>
          <a:p>
            <a:endParaRPr lang="en-US" sz="5900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5900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5900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5900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5900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2800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Objectives of the Review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5B6BFF-2007-452F-8AC3-C87F393F5D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1684803"/>
            <a:ext cx="5183188" cy="4877362"/>
          </a:xfrm>
        </p:spPr>
        <p:txBody>
          <a:bodyPr>
            <a:normAutofit fontScale="92500" lnSpcReduction="10000"/>
          </a:bodyPr>
          <a:lstStyle/>
          <a:p>
            <a:pPr marR="119380" algn="just">
              <a:lnSpc>
                <a:spcPct val="115000"/>
              </a:lnSpc>
              <a:spcBef>
                <a:spcPts val="745"/>
              </a:spcBef>
              <a:buSzPts val="1300"/>
              <a:buFont typeface="Wingdings" panose="05000000000000000000" pitchFamily="2" charset="2"/>
              <a:buChar char="§"/>
              <a:tabLst>
                <a:tab pos="395605" algn="l"/>
                <a:tab pos="396240" algn="l"/>
              </a:tabLst>
            </a:pPr>
            <a:r>
              <a:rPr lang="en-US" sz="26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To collect, compile and analyze information on alcohol regulations and their impact in the respective</a:t>
            </a:r>
            <a:r>
              <a:rPr lang="en-US" sz="2600" spc="-5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6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districts.</a:t>
            </a:r>
          </a:p>
          <a:p>
            <a:pPr marL="0" marR="119380" indent="0" algn="just">
              <a:lnSpc>
                <a:spcPct val="115000"/>
              </a:lnSpc>
              <a:spcBef>
                <a:spcPts val="745"/>
              </a:spcBef>
              <a:buSzPts val="1300"/>
              <a:buNone/>
              <a:tabLst>
                <a:tab pos="395605" algn="l"/>
                <a:tab pos="396240" algn="l"/>
              </a:tabLst>
            </a:pPr>
            <a:endParaRPr lang="en-US" sz="2600" dirty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R="410210" algn="just">
              <a:lnSpc>
                <a:spcPct val="115000"/>
              </a:lnSpc>
              <a:spcBef>
                <a:spcPts val="0"/>
              </a:spcBef>
              <a:buSzPts val="1300"/>
              <a:buFont typeface="Wingdings" panose="05000000000000000000" pitchFamily="2" charset="2"/>
              <a:buChar char="§"/>
              <a:tabLst>
                <a:tab pos="395605" algn="l"/>
                <a:tab pos="396240" algn="l"/>
              </a:tabLst>
            </a:pPr>
            <a:r>
              <a:rPr lang="en-US" sz="26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To examine the challenges of enforcing alcohol regulations in the districts where they exist.</a:t>
            </a:r>
          </a:p>
          <a:p>
            <a:pPr marL="0" marR="410210" indent="0" algn="just">
              <a:lnSpc>
                <a:spcPct val="115000"/>
              </a:lnSpc>
              <a:spcBef>
                <a:spcPts val="0"/>
              </a:spcBef>
              <a:buSzPts val="1300"/>
              <a:buNone/>
              <a:tabLst>
                <a:tab pos="395605" algn="l"/>
                <a:tab pos="396240" algn="l"/>
              </a:tabLst>
            </a:pPr>
            <a:endParaRPr lang="en-US" sz="2600" dirty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algn="just">
              <a:spcBef>
                <a:spcPts val="25"/>
              </a:spcBef>
              <a:buSzPts val="1300"/>
              <a:buFont typeface="Wingdings" panose="05000000000000000000" pitchFamily="2" charset="2"/>
              <a:buChar char="§"/>
              <a:tabLst>
                <a:tab pos="396240" algn="l"/>
              </a:tabLst>
            </a:pPr>
            <a:r>
              <a:rPr lang="en-US" sz="26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To compile and develop an insightful report on the current alcohol regulations in</a:t>
            </a:r>
            <a:r>
              <a:rPr lang="en-US" sz="2600" spc="-15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6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Uganda.</a:t>
            </a:r>
            <a:endParaRPr lang="en-US" sz="2600" dirty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82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21B9B-16B0-4269-BAC6-9DB028B7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118847" cy="9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Methodology and Tools</a:t>
            </a:r>
            <a:b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F9066-50E7-45DF-BA92-F88B8C6E5D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3718"/>
            <a:ext cx="7243482" cy="5809129"/>
          </a:xfrm>
        </p:spPr>
        <p:txBody>
          <a:bodyPr>
            <a:normAutofit/>
          </a:bodyPr>
          <a:lstStyle/>
          <a:p>
            <a:pPr marL="0" marR="0" indent="0">
              <a:spcBef>
                <a:spcPts val="2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120" marR="69215" algn="just">
              <a:lnSpc>
                <a:spcPct val="200000"/>
              </a:lnSpc>
              <a:spcBef>
                <a:spcPts val="0"/>
              </a:spcBef>
            </a:pPr>
            <a:r>
              <a:rPr 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Systematic review 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of some available documents relevant to the report. </a:t>
            </a:r>
            <a:endParaRPr lang="en-US" sz="2200" dirty="0"/>
          </a:p>
          <a:p>
            <a:pPr marR="69215" algn="just">
              <a:lnSpc>
                <a:spcPct val="200000"/>
              </a:lnSpc>
              <a:spcBef>
                <a:spcPts val="0"/>
              </a:spcBef>
            </a:pP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Collected 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information through telephone consultations.</a:t>
            </a:r>
          </a:p>
          <a:p>
            <a:pPr marR="69215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Environmental Managers</a:t>
            </a:r>
          </a:p>
          <a:p>
            <a:pPr marL="299720" marR="69215" indent="-45720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Resident District Commissioners</a:t>
            </a:r>
          </a:p>
          <a:p>
            <a:pPr marL="299720" marR="69215" indent="-45720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Resident City Commissioners</a:t>
            </a:r>
          </a:p>
          <a:p>
            <a:pPr marL="299720" marR="69215" indent="-45720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District Natural Resource Officers</a:t>
            </a:r>
          </a:p>
          <a:p>
            <a:pPr marL="299720" marR="69215" indent="-45720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Local government officials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F14EF80-92C5-44C5-830E-C75715E85F05}"/>
              </a:ext>
            </a:extLst>
          </p:cNvPr>
          <p:cNvSpPr txBox="1">
            <a:spLocks/>
          </p:cNvSpPr>
          <p:nvPr/>
        </p:nvSpPr>
        <p:spPr>
          <a:xfrm>
            <a:off x="7987553" y="1250576"/>
            <a:ext cx="3966882" cy="333622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"/>
              </a:spcBef>
              <a:buFont typeface="Arial" panose="020B0604020202020204" pitchFamily="34" charset="0"/>
              <a:buNone/>
            </a:pPr>
            <a:r>
              <a:rPr lang="en-US" sz="130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en-US" b="1" spc="-1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Data </a:t>
            </a:r>
            <a:r>
              <a:rPr lang="en-US" b="1" spc="-10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collection</a:t>
            </a:r>
            <a:r>
              <a:rPr lang="en-US" b="1" spc="-35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spc="-10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tools</a:t>
            </a:r>
            <a:r>
              <a:rPr lang="en-US" b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54965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Interview guide that was developed with input from the UAPA Executive members.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3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">
            <a:extLst>
              <a:ext uri="{FF2B5EF4-FFF2-40B4-BE49-F238E27FC236}">
                <a16:creationId xmlns:a16="http://schemas.microsoft.com/office/drawing/2014/main" id="{A741DAE0-D35A-4D53-AF5D-0877E5602D3E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590550" y="632012"/>
            <a:ext cx="6513513" cy="226826"/>
            <a:chOff x="931" y="633"/>
            <a:chExt cx="10258" cy="2799"/>
          </a:xfrm>
        </p:grpSpPr>
        <p:sp>
          <p:nvSpPr>
            <p:cNvPr id="7" name="AutoShape 8">
              <a:extLst>
                <a:ext uri="{FF2B5EF4-FFF2-40B4-BE49-F238E27FC236}">
                  <a16:creationId xmlns:a16="http://schemas.microsoft.com/office/drawing/2014/main" id="{ECB5FC14-DBAF-46E2-A3EF-28C985EE7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" y="633"/>
              <a:ext cx="10258" cy="2799"/>
            </a:xfrm>
            <a:custGeom>
              <a:avLst/>
              <a:gdLst>
                <a:gd name="T0" fmla="+- 0 2431 931"/>
                <a:gd name="T1" fmla="*/ T0 w 10258"/>
                <a:gd name="T2" fmla="+- 0 633 633"/>
                <a:gd name="T3" fmla="*/ 633 h 2799"/>
                <a:gd name="T4" fmla="+- 0 931 931"/>
                <a:gd name="T5" fmla="*/ T4 w 10258"/>
                <a:gd name="T6" fmla="+- 0 633 633"/>
                <a:gd name="T7" fmla="*/ 633 h 2799"/>
                <a:gd name="T8" fmla="+- 0 931 931"/>
                <a:gd name="T9" fmla="*/ T8 w 10258"/>
                <a:gd name="T10" fmla="+- 0 885 633"/>
                <a:gd name="T11" fmla="*/ 885 h 2799"/>
                <a:gd name="T12" fmla="+- 0 931 931"/>
                <a:gd name="T13" fmla="*/ T12 w 10258"/>
                <a:gd name="T14" fmla="+- 0 3432 633"/>
                <a:gd name="T15" fmla="*/ 3432 h 2799"/>
                <a:gd name="T16" fmla="+- 0 2431 931"/>
                <a:gd name="T17" fmla="*/ T16 w 10258"/>
                <a:gd name="T18" fmla="+- 0 3432 633"/>
                <a:gd name="T19" fmla="*/ 3432 h 2799"/>
                <a:gd name="T20" fmla="+- 0 2431 931"/>
                <a:gd name="T21" fmla="*/ T20 w 10258"/>
                <a:gd name="T22" fmla="+- 0 885 633"/>
                <a:gd name="T23" fmla="*/ 885 h 2799"/>
                <a:gd name="T24" fmla="+- 0 2431 931"/>
                <a:gd name="T25" fmla="*/ T24 w 10258"/>
                <a:gd name="T26" fmla="+- 0 885 633"/>
                <a:gd name="T27" fmla="*/ 885 h 2799"/>
                <a:gd name="T28" fmla="+- 0 2431 931"/>
                <a:gd name="T29" fmla="*/ T28 w 10258"/>
                <a:gd name="T30" fmla="+- 0 633 633"/>
                <a:gd name="T31" fmla="*/ 633 h 2799"/>
                <a:gd name="T32" fmla="+- 0 5448 931"/>
                <a:gd name="T33" fmla="*/ T32 w 10258"/>
                <a:gd name="T34" fmla="+- 0 2217 633"/>
                <a:gd name="T35" fmla="*/ 2217 h 2799"/>
                <a:gd name="T36" fmla="+- 0 2441 931"/>
                <a:gd name="T37" fmla="*/ T36 w 10258"/>
                <a:gd name="T38" fmla="+- 0 2217 633"/>
                <a:gd name="T39" fmla="*/ 2217 h 2799"/>
                <a:gd name="T40" fmla="+- 0 2441 931"/>
                <a:gd name="T41" fmla="*/ T40 w 10258"/>
                <a:gd name="T42" fmla="+- 0 2513 633"/>
                <a:gd name="T43" fmla="*/ 2513 h 2799"/>
                <a:gd name="T44" fmla="+- 0 2441 931"/>
                <a:gd name="T45" fmla="*/ T44 w 10258"/>
                <a:gd name="T46" fmla="+- 0 2623 633"/>
                <a:gd name="T47" fmla="*/ 2623 h 2799"/>
                <a:gd name="T48" fmla="+- 0 5448 931"/>
                <a:gd name="T49" fmla="*/ T48 w 10258"/>
                <a:gd name="T50" fmla="+- 0 2623 633"/>
                <a:gd name="T51" fmla="*/ 2623 h 2799"/>
                <a:gd name="T52" fmla="+- 0 5448 931"/>
                <a:gd name="T53" fmla="*/ T52 w 10258"/>
                <a:gd name="T54" fmla="+- 0 2513 633"/>
                <a:gd name="T55" fmla="*/ 2513 h 2799"/>
                <a:gd name="T56" fmla="+- 0 5448 931"/>
                <a:gd name="T57" fmla="*/ T56 w 10258"/>
                <a:gd name="T58" fmla="+- 0 2217 633"/>
                <a:gd name="T59" fmla="*/ 2217 h 2799"/>
                <a:gd name="T60" fmla="+- 0 5448 931"/>
                <a:gd name="T61" fmla="*/ T60 w 10258"/>
                <a:gd name="T62" fmla="+- 0 1193 633"/>
                <a:gd name="T63" fmla="*/ 1193 h 2799"/>
                <a:gd name="T64" fmla="+- 0 2441 931"/>
                <a:gd name="T65" fmla="*/ T64 w 10258"/>
                <a:gd name="T66" fmla="+- 0 1193 633"/>
                <a:gd name="T67" fmla="*/ 1193 h 2799"/>
                <a:gd name="T68" fmla="+- 0 2441 931"/>
                <a:gd name="T69" fmla="*/ T68 w 10258"/>
                <a:gd name="T70" fmla="+- 0 1483 633"/>
                <a:gd name="T71" fmla="*/ 1483 h 2799"/>
                <a:gd name="T72" fmla="+- 0 2441 931"/>
                <a:gd name="T73" fmla="*/ T72 w 10258"/>
                <a:gd name="T74" fmla="+- 0 1577 633"/>
                <a:gd name="T75" fmla="*/ 1577 h 2799"/>
                <a:gd name="T76" fmla="+- 0 5448 931"/>
                <a:gd name="T77" fmla="*/ T76 w 10258"/>
                <a:gd name="T78" fmla="+- 0 1577 633"/>
                <a:gd name="T79" fmla="*/ 1577 h 2799"/>
                <a:gd name="T80" fmla="+- 0 5448 931"/>
                <a:gd name="T81" fmla="*/ T80 w 10258"/>
                <a:gd name="T82" fmla="+- 0 1483 633"/>
                <a:gd name="T83" fmla="*/ 1483 h 2799"/>
                <a:gd name="T84" fmla="+- 0 5448 931"/>
                <a:gd name="T85" fmla="*/ T84 w 10258"/>
                <a:gd name="T86" fmla="+- 0 1193 633"/>
                <a:gd name="T87" fmla="*/ 1193 h 2799"/>
                <a:gd name="T88" fmla="+- 0 6708 931"/>
                <a:gd name="T89" fmla="*/ T88 w 10258"/>
                <a:gd name="T90" fmla="+- 0 2217 633"/>
                <a:gd name="T91" fmla="*/ 2217 h 2799"/>
                <a:gd name="T92" fmla="+- 0 5458 931"/>
                <a:gd name="T93" fmla="*/ T92 w 10258"/>
                <a:gd name="T94" fmla="+- 0 2217 633"/>
                <a:gd name="T95" fmla="*/ 2217 h 2799"/>
                <a:gd name="T96" fmla="+- 0 5458 931"/>
                <a:gd name="T97" fmla="*/ T96 w 10258"/>
                <a:gd name="T98" fmla="+- 0 2513 633"/>
                <a:gd name="T99" fmla="*/ 2513 h 2799"/>
                <a:gd name="T100" fmla="+- 0 5458 931"/>
                <a:gd name="T101" fmla="*/ T100 w 10258"/>
                <a:gd name="T102" fmla="+- 0 2623 633"/>
                <a:gd name="T103" fmla="*/ 2623 h 2799"/>
                <a:gd name="T104" fmla="+- 0 6708 931"/>
                <a:gd name="T105" fmla="*/ T104 w 10258"/>
                <a:gd name="T106" fmla="+- 0 2623 633"/>
                <a:gd name="T107" fmla="*/ 2623 h 2799"/>
                <a:gd name="T108" fmla="+- 0 6708 931"/>
                <a:gd name="T109" fmla="*/ T108 w 10258"/>
                <a:gd name="T110" fmla="+- 0 2513 633"/>
                <a:gd name="T111" fmla="*/ 2513 h 2799"/>
                <a:gd name="T112" fmla="+- 0 6708 931"/>
                <a:gd name="T113" fmla="*/ T112 w 10258"/>
                <a:gd name="T114" fmla="+- 0 2217 633"/>
                <a:gd name="T115" fmla="*/ 2217 h 2799"/>
                <a:gd name="T116" fmla="+- 0 6708 931"/>
                <a:gd name="T117" fmla="*/ T116 w 10258"/>
                <a:gd name="T118" fmla="+- 0 1193 633"/>
                <a:gd name="T119" fmla="*/ 1193 h 2799"/>
                <a:gd name="T120" fmla="+- 0 5458 931"/>
                <a:gd name="T121" fmla="*/ T120 w 10258"/>
                <a:gd name="T122" fmla="+- 0 1193 633"/>
                <a:gd name="T123" fmla="*/ 1193 h 2799"/>
                <a:gd name="T124" fmla="+- 0 5458 931"/>
                <a:gd name="T125" fmla="*/ T124 w 10258"/>
                <a:gd name="T126" fmla="+- 0 1483 633"/>
                <a:gd name="T127" fmla="*/ 1483 h 2799"/>
                <a:gd name="T128" fmla="+- 0 5458 931"/>
                <a:gd name="T129" fmla="*/ T128 w 10258"/>
                <a:gd name="T130" fmla="+- 0 1577 633"/>
                <a:gd name="T131" fmla="*/ 1577 h 2799"/>
                <a:gd name="T132" fmla="+- 0 6708 931"/>
                <a:gd name="T133" fmla="*/ T132 w 10258"/>
                <a:gd name="T134" fmla="+- 0 1577 633"/>
                <a:gd name="T135" fmla="*/ 1577 h 2799"/>
                <a:gd name="T136" fmla="+- 0 6708 931"/>
                <a:gd name="T137" fmla="*/ T136 w 10258"/>
                <a:gd name="T138" fmla="+- 0 1483 633"/>
                <a:gd name="T139" fmla="*/ 1483 h 2799"/>
                <a:gd name="T140" fmla="+- 0 6708 931"/>
                <a:gd name="T141" fmla="*/ T140 w 10258"/>
                <a:gd name="T142" fmla="+- 0 1193 633"/>
                <a:gd name="T143" fmla="*/ 1193 h 2799"/>
                <a:gd name="T144" fmla="+- 0 9362 931"/>
                <a:gd name="T145" fmla="*/ T144 w 10258"/>
                <a:gd name="T146" fmla="+- 0 2217 633"/>
                <a:gd name="T147" fmla="*/ 2217 h 2799"/>
                <a:gd name="T148" fmla="+- 0 6720 931"/>
                <a:gd name="T149" fmla="*/ T148 w 10258"/>
                <a:gd name="T150" fmla="+- 0 2217 633"/>
                <a:gd name="T151" fmla="*/ 2217 h 2799"/>
                <a:gd name="T152" fmla="+- 0 6720 931"/>
                <a:gd name="T153" fmla="*/ T152 w 10258"/>
                <a:gd name="T154" fmla="+- 0 2513 633"/>
                <a:gd name="T155" fmla="*/ 2513 h 2799"/>
                <a:gd name="T156" fmla="+- 0 6720 931"/>
                <a:gd name="T157" fmla="*/ T156 w 10258"/>
                <a:gd name="T158" fmla="+- 0 2623 633"/>
                <a:gd name="T159" fmla="*/ 2623 h 2799"/>
                <a:gd name="T160" fmla="+- 0 9362 931"/>
                <a:gd name="T161" fmla="*/ T160 w 10258"/>
                <a:gd name="T162" fmla="+- 0 2623 633"/>
                <a:gd name="T163" fmla="*/ 2623 h 2799"/>
                <a:gd name="T164" fmla="+- 0 9362 931"/>
                <a:gd name="T165" fmla="*/ T164 w 10258"/>
                <a:gd name="T166" fmla="+- 0 2513 633"/>
                <a:gd name="T167" fmla="*/ 2513 h 2799"/>
                <a:gd name="T168" fmla="+- 0 9362 931"/>
                <a:gd name="T169" fmla="*/ T168 w 10258"/>
                <a:gd name="T170" fmla="+- 0 2217 633"/>
                <a:gd name="T171" fmla="*/ 2217 h 2799"/>
                <a:gd name="T172" fmla="+- 0 9362 931"/>
                <a:gd name="T173" fmla="*/ T172 w 10258"/>
                <a:gd name="T174" fmla="+- 0 1193 633"/>
                <a:gd name="T175" fmla="*/ 1193 h 2799"/>
                <a:gd name="T176" fmla="+- 0 6720 931"/>
                <a:gd name="T177" fmla="*/ T176 w 10258"/>
                <a:gd name="T178" fmla="+- 0 1193 633"/>
                <a:gd name="T179" fmla="*/ 1193 h 2799"/>
                <a:gd name="T180" fmla="+- 0 6720 931"/>
                <a:gd name="T181" fmla="*/ T180 w 10258"/>
                <a:gd name="T182" fmla="+- 0 1483 633"/>
                <a:gd name="T183" fmla="*/ 1483 h 2799"/>
                <a:gd name="T184" fmla="+- 0 6720 931"/>
                <a:gd name="T185" fmla="*/ T184 w 10258"/>
                <a:gd name="T186" fmla="+- 0 1577 633"/>
                <a:gd name="T187" fmla="*/ 1577 h 2799"/>
                <a:gd name="T188" fmla="+- 0 9362 931"/>
                <a:gd name="T189" fmla="*/ T188 w 10258"/>
                <a:gd name="T190" fmla="+- 0 1577 633"/>
                <a:gd name="T191" fmla="*/ 1577 h 2799"/>
                <a:gd name="T192" fmla="+- 0 9362 931"/>
                <a:gd name="T193" fmla="*/ T192 w 10258"/>
                <a:gd name="T194" fmla="+- 0 1483 633"/>
                <a:gd name="T195" fmla="*/ 1483 h 2799"/>
                <a:gd name="T196" fmla="+- 0 9362 931"/>
                <a:gd name="T197" fmla="*/ T196 w 10258"/>
                <a:gd name="T198" fmla="+- 0 1193 633"/>
                <a:gd name="T199" fmla="*/ 1193 h 2799"/>
                <a:gd name="T200" fmla="+- 0 11189 931"/>
                <a:gd name="T201" fmla="*/ T200 w 10258"/>
                <a:gd name="T202" fmla="+- 0 633 633"/>
                <a:gd name="T203" fmla="*/ 633 h 2799"/>
                <a:gd name="T204" fmla="+- 0 9372 931"/>
                <a:gd name="T205" fmla="*/ T204 w 10258"/>
                <a:gd name="T206" fmla="+- 0 633 633"/>
                <a:gd name="T207" fmla="*/ 633 h 2799"/>
                <a:gd name="T208" fmla="+- 0 9372 931"/>
                <a:gd name="T209" fmla="*/ T208 w 10258"/>
                <a:gd name="T210" fmla="+- 0 885 633"/>
                <a:gd name="T211" fmla="*/ 885 h 2799"/>
                <a:gd name="T212" fmla="+- 0 9372 931"/>
                <a:gd name="T213" fmla="*/ T212 w 10258"/>
                <a:gd name="T214" fmla="+- 0 3432 633"/>
                <a:gd name="T215" fmla="*/ 3432 h 2799"/>
                <a:gd name="T216" fmla="+- 0 11189 931"/>
                <a:gd name="T217" fmla="*/ T216 w 10258"/>
                <a:gd name="T218" fmla="+- 0 3432 633"/>
                <a:gd name="T219" fmla="*/ 3432 h 2799"/>
                <a:gd name="T220" fmla="+- 0 11189 931"/>
                <a:gd name="T221" fmla="*/ T220 w 10258"/>
                <a:gd name="T222" fmla="+- 0 885 633"/>
                <a:gd name="T223" fmla="*/ 885 h 2799"/>
                <a:gd name="T224" fmla="+- 0 11189 931"/>
                <a:gd name="T225" fmla="*/ T224 w 10258"/>
                <a:gd name="T226" fmla="+- 0 633 633"/>
                <a:gd name="T227" fmla="*/ 633 h 279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</a:cxnLst>
              <a:rect l="0" t="0" r="r" b="b"/>
              <a:pathLst>
                <a:path w="10258" h="2799">
                  <a:moveTo>
                    <a:pt x="1500" y="0"/>
                  </a:moveTo>
                  <a:lnTo>
                    <a:pt x="0" y="0"/>
                  </a:lnTo>
                  <a:lnTo>
                    <a:pt x="0" y="252"/>
                  </a:lnTo>
                  <a:lnTo>
                    <a:pt x="0" y="2799"/>
                  </a:lnTo>
                  <a:lnTo>
                    <a:pt x="1500" y="2799"/>
                  </a:lnTo>
                  <a:lnTo>
                    <a:pt x="1500" y="252"/>
                  </a:lnTo>
                  <a:lnTo>
                    <a:pt x="1500" y="0"/>
                  </a:lnTo>
                  <a:moveTo>
                    <a:pt x="4517" y="1584"/>
                  </a:moveTo>
                  <a:lnTo>
                    <a:pt x="1510" y="1584"/>
                  </a:lnTo>
                  <a:lnTo>
                    <a:pt x="1510" y="1880"/>
                  </a:lnTo>
                  <a:lnTo>
                    <a:pt x="1510" y="1990"/>
                  </a:lnTo>
                  <a:lnTo>
                    <a:pt x="4517" y="1990"/>
                  </a:lnTo>
                  <a:lnTo>
                    <a:pt x="4517" y="1880"/>
                  </a:lnTo>
                  <a:lnTo>
                    <a:pt x="4517" y="1584"/>
                  </a:lnTo>
                  <a:moveTo>
                    <a:pt x="4517" y="560"/>
                  </a:moveTo>
                  <a:lnTo>
                    <a:pt x="1510" y="560"/>
                  </a:lnTo>
                  <a:lnTo>
                    <a:pt x="1510" y="850"/>
                  </a:lnTo>
                  <a:lnTo>
                    <a:pt x="1510" y="944"/>
                  </a:lnTo>
                  <a:lnTo>
                    <a:pt x="4517" y="944"/>
                  </a:lnTo>
                  <a:lnTo>
                    <a:pt x="4517" y="850"/>
                  </a:lnTo>
                  <a:lnTo>
                    <a:pt x="4517" y="560"/>
                  </a:lnTo>
                  <a:moveTo>
                    <a:pt x="5777" y="1584"/>
                  </a:moveTo>
                  <a:lnTo>
                    <a:pt x="4527" y="1584"/>
                  </a:lnTo>
                  <a:lnTo>
                    <a:pt x="4527" y="1880"/>
                  </a:lnTo>
                  <a:lnTo>
                    <a:pt x="4527" y="1990"/>
                  </a:lnTo>
                  <a:lnTo>
                    <a:pt x="5777" y="1990"/>
                  </a:lnTo>
                  <a:lnTo>
                    <a:pt x="5777" y="1880"/>
                  </a:lnTo>
                  <a:lnTo>
                    <a:pt x="5777" y="1584"/>
                  </a:lnTo>
                  <a:moveTo>
                    <a:pt x="5777" y="560"/>
                  </a:moveTo>
                  <a:lnTo>
                    <a:pt x="4527" y="560"/>
                  </a:lnTo>
                  <a:lnTo>
                    <a:pt x="4527" y="850"/>
                  </a:lnTo>
                  <a:lnTo>
                    <a:pt x="4527" y="944"/>
                  </a:lnTo>
                  <a:lnTo>
                    <a:pt x="5777" y="944"/>
                  </a:lnTo>
                  <a:lnTo>
                    <a:pt x="5777" y="850"/>
                  </a:lnTo>
                  <a:lnTo>
                    <a:pt x="5777" y="560"/>
                  </a:lnTo>
                  <a:moveTo>
                    <a:pt x="8431" y="1584"/>
                  </a:moveTo>
                  <a:lnTo>
                    <a:pt x="5789" y="1584"/>
                  </a:lnTo>
                  <a:lnTo>
                    <a:pt x="5789" y="1880"/>
                  </a:lnTo>
                  <a:lnTo>
                    <a:pt x="5789" y="1990"/>
                  </a:lnTo>
                  <a:lnTo>
                    <a:pt x="8431" y="1990"/>
                  </a:lnTo>
                  <a:lnTo>
                    <a:pt x="8431" y="1880"/>
                  </a:lnTo>
                  <a:lnTo>
                    <a:pt x="8431" y="1584"/>
                  </a:lnTo>
                  <a:moveTo>
                    <a:pt x="8431" y="560"/>
                  </a:moveTo>
                  <a:lnTo>
                    <a:pt x="5789" y="560"/>
                  </a:lnTo>
                  <a:lnTo>
                    <a:pt x="5789" y="850"/>
                  </a:lnTo>
                  <a:lnTo>
                    <a:pt x="5789" y="944"/>
                  </a:lnTo>
                  <a:lnTo>
                    <a:pt x="8431" y="944"/>
                  </a:lnTo>
                  <a:lnTo>
                    <a:pt x="8431" y="850"/>
                  </a:lnTo>
                  <a:lnTo>
                    <a:pt x="8431" y="560"/>
                  </a:lnTo>
                  <a:moveTo>
                    <a:pt x="10258" y="0"/>
                  </a:moveTo>
                  <a:lnTo>
                    <a:pt x="8441" y="0"/>
                  </a:lnTo>
                  <a:lnTo>
                    <a:pt x="8441" y="252"/>
                  </a:lnTo>
                  <a:lnTo>
                    <a:pt x="8441" y="2799"/>
                  </a:lnTo>
                  <a:lnTo>
                    <a:pt x="10258" y="2799"/>
                  </a:lnTo>
                  <a:lnTo>
                    <a:pt x="10258" y="252"/>
                  </a:lnTo>
                  <a:lnTo>
                    <a:pt x="10258" y="0"/>
                  </a:lnTo>
                </a:path>
              </a:pathLst>
            </a:custGeom>
            <a:solidFill>
              <a:srgbClr val="FFFF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FBE62BA-8058-469E-B2F6-93459B1A7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" y="3355"/>
              <a:ext cx="3007" cy="77"/>
            </a:xfrm>
            <a:prstGeom prst="rect">
              <a:avLst/>
            </a:prstGeom>
            <a:solidFill>
              <a:srgbClr val="FFFF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960EF0D7-8E87-45AB-AD6E-DA2F52209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" y="3101"/>
              <a:ext cx="3007" cy="254"/>
            </a:xfrm>
            <a:prstGeom prst="rect">
              <a:avLst/>
            </a:prstGeom>
            <a:solidFill>
              <a:srgbClr val="FFFF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93EE2A05-B8DD-4A2D-829C-A69823337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8" y="3355"/>
              <a:ext cx="1250" cy="77"/>
            </a:xfrm>
            <a:prstGeom prst="rect">
              <a:avLst/>
            </a:prstGeom>
            <a:solidFill>
              <a:srgbClr val="FFFF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id="{3B19E943-62C8-4071-9612-97D878818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8" y="3101"/>
              <a:ext cx="1250" cy="254"/>
            </a:xfrm>
            <a:prstGeom prst="rect">
              <a:avLst/>
            </a:prstGeom>
            <a:solidFill>
              <a:srgbClr val="FFFF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3">
              <a:extLst>
                <a:ext uri="{FF2B5EF4-FFF2-40B4-BE49-F238E27FC236}">
                  <a16:creationId xmlns:a16="http://schemas.microsoft.com/office/drawing/2014/main" id="{D98CF108-5D2F-47C8-BEC7-D8A263CC62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0" y="3355"/>
              <a:ext cx="2642" cy="77"/>
            </a:xfrm>
            <a:prstGeom prst="rect">
              <a:avLst/>
            </a:prstGeom>
            <a:solidFill>
              <a:srgbClr val="FFFF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2">
              <a:extLst>
                <a:ext uri="{FF2B5EF4-FFF2-40B4-BE49-F238E27FC236}">
                  <a16:creationId xmlns:a16="http://schemas.microsoft.com/office/drawing/2014/main" id="{1F68F9E5-F1BE-458D-B351-13FCEBDA7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0" y="3101"/>
              <a:ext cx="2642" cy="254"/>
            </a:xfrm>
            <a:prstGeom prst="rect">
              <a:avLst/>
            </a:prstGeom>
            <a:solidFill>
              <a:srgbClr val="FFFF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D31A893E-88B5-4D90-8DEA-29807A3E0414}"/>
              </a:ext>
            </a:extLst>
          </p:cNvPr>
          <p:cNvSpPr txBox="1"/>
          <p:nvPr/>
        </p:nvSpPr>
        <p:spPr>
          <a:xfrm>
            <a:off x="2889997" y="560759"/>
            <a:ext cx="60982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/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Response Rates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FC3E1C4-6CFF-45A0-A4F1-70A6B0E05A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362190"/>
              </p:ext>
            </p:extLst>
          </p:nvPr>
        </p:nvGraphicFramePr>
        <p:xfrm>
          <a:off x="1048872" y="1394460"/>
          <a:ext cx="10367681" cy="537184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87">
                  <a:extLst>
                    <a:ext uri="{9D8B030D-6E8A-4147-A177-3AD203B41FA5}">
                      <a16:colId xmlns:a16="http://schemas.microsoft.com/office/drawing/2014/main" val="826489847"/>
                    </a:ext>
                  </a:extLst>
                </a:gridCol>
                <a:gridCol w="4699545">
                  <a:extLst>
                    <a:ext uri="{9D8B030D-6E8A-4147-A177-3AD203B41FA5}">
                      <a16:colId xmlns:a16="http://schemas.microsoft.com/office/drawing/2014/main" val="3922249622"/>
                    </a:ext>
                  </a:extLst>
                </a:gridCol>
                <a:gridCol w="2090709">
                  <a:extLst>
                    <a:ext uri="{9D8B030D-6E8A-4147-A177-3AD203B41FA5}">
                      <a16:colId xmlns:a16="http://schemas.microsoft.com/office/drawing/2014/main" val="3162429891"/>
                    </a:ext>
                  </a:extLst>
                </a:gridCol>
                <a:gridCol w="3496746">
                  <a:extLst>
                    <a:ext uri="{9D8B030D-6E8A-4147-A177-3AD203B41FA5}">
                      <a16:colId xmlns:a16="http://schemas.microsoft.com/office/drawing/2014/main" val="3701885225"/>
                    </a:ext>
                  </a:extLst>
                </a:gridCol>
                <a:gridCol w="26894">
                  <a:extLst>
                    <a:ext uri="{9D8B030D-6E8A-4147-A177-3AD203B41FA5}">
                      <a16:colId xmlns:a16="http://schemas.microsoft.com/office/drawing/2014/main" val="1802299843"/>
                    </a:ext>
                  </a:extLst>
                </a:gridCol>
              </a:tblGrid>
              <a:tr h="1039458"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RESPONDENTS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effectLst/>
                      </a:endParaRPr>
                    </a:p>
                    <a:p>
                      <a:pPr marL="65405" marR="0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effectLst/>
                      </a:endParaRPr>
                    </a:p>
                    <a:p>
                      <a:pPr marL="65405" marR="0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 RATE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73845022"/>
                  </a:ext>
                </a:extLst>
              </a:tr>
              <a:tr h="7915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that participated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761201"/>
                  </a:ext>
                </a:extLst>
              </a:tr>
              <a:tr h="903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 that did not participate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2750780"/>
                  </a:ext>
                </a:extLst>
              </a:tr>
              <a:tr h="9537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5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5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5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Idea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5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5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5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5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5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5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0.7%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974764"/>
                  </a:ext>
                </a:extLst>
              </a:tr>
              <a:tr h="9278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4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14.6%</a:t>
                      </a: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520065"/>
                  </a:ext>
                </a:extLst>
              </a:tr>
              <a:tr h="7554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84.7%</a:t>
                      </a: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42952"/>
                  </a:ext>
                </a:extLst>
              </a:tr>
            </a:tbl>
          </a:graphicData>
        </a:graphic>
      </p:graphicFrame>
      <p:sp>
        <p:nvSpPr>
          <p:cNvPr id="15" name="Rectangle 1">
            <a:extLst>
              <a:ext uri="{FF2B5EF4-FFF2-40B4-BE49-F238E27FC236}">
                <a16:creationId xmlns:a16="http://schemas.microsoft.com/office/drawing/2014/main" id="{75DD5FC8-1C90-48DA-8AE0-CF8A6AD4D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1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50016-0B79-4022-9CAA-96E8F3A78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788" y="3113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List of Districts with </a:t>
            </a:r>
            <a:r>
              <a:rPr lang="en-US" sz="2800" b="1" i="1" dirty="0">
                <a:solidFill>
                  <a:schemeClr val="bg1"/>
                </a:solidFill>
                <a:effectLst/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Alcohol Regulations in Uganda</a:t>
            </a:r>
            <a:endParaRPr lang="en-US" sz="2800" dirty="0">
              <a:solidFill>
                <a:schemeClr val="bg1"/>
              </a:solidFill>
              <a:highlight>
                <a:srgbClr val="8000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E0A9-3120-4FC4-9487-CAA345531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042138" cy="43513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Agago                                         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Amudat</a:t>
            </a:r>
            <a:r>
              <a:rPr lang="en-US" dirty="0"/>
              <a:t>                                      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Arua</a:t>
            </a:r>
            <a:r>
              <a:rPr lang="en-US" dirty="0"/>
              <a:t>                                        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Bundibugyo                             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Gulu</a:t>
            </a:r>
            <a:r>
              <a:rPr lang="en-US" dirty="0"/>
              <a:t>                                         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Hoima                                       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Karamoja                                   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Kitgum</a:t>
            </a:r>
            <a:r>
              <a:rPr lang="en-US" dirty="0"/>
              <a:t>                                        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Kotido                                                 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DF7B93-8559-4068-8EB6-D449F30C8FC1}"/>
              </a:ext>
            </a:extLst>
          </p:cNvPr>
          <p:cNvSpPr txBox="1">
            <a:spLocks/>
          </p:cNvSpPr>
          <p:nvPr/>
        </p:nvSpPr>
        <p:spPr>
          <a:xfrm>
            <a:off x="6477000" y="1954579"/>
            <a:ext cx="304213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7AE941-9D29-4E5A-A562-B6647EAA442C}"/>
              </a:ext>
            </a:extLst>
          </p:cNvPr>
          <p:cNvSpPr txBox="1"/>
          <p:nvPr/>
        </p:nvSpPr>
        <p:spPr>
          <a:xfrm>
            <a:off x="5550878" y="1904712"/>
            <a:ext cx="60960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Lwengo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Maracha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Masindi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Nebbi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Oyam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Pader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Rukungiri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Rwampara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Soroti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Terego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285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64D84-4165-4BF5-87E9-1A9414676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17104"/>
            <a:ext cx="11712388" cy="595850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en-US" altLang="en-US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Relatively lower alcohol consumption in the 20 district that have regulations and enforcement. However there is a high alcohol intake in the 116 districts that have no regulations in place.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en-US" sz="80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Times New Roman" panose="02020603050405020304" pitchFamily="18" charset="0"/>
              </a:rPr>
              <a:t>Poor enforcement and political interference were cited as the major challenges among others.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8000" b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SHORT LIST OF PROBLEMS – POLICY</a:t>
            </a:r>
          </a:p>
          <a:p>
            <a:pPr algn="just">
              <a:lnSpc>
                <a:spcPct val="170000"/>
              </a:lnSpc>
              <a:spcBef>
                <a:spcPts val="1005"/>
              </a:spcBef>
              <a:buSzPts val="1400"/>
              <a:tabLst>
                <a:tab pos="472440" algn="l"/>
              </a:tabLst>
            </a:pPr>
            <a:r>
              <a:rPr lang="en-US" sz="80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Low liberal government policies and Political</a:t>
            </a:r>
            <a:r>
              <a:rPr lang="en-US" sz="8000" spc="-7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80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will.</a:t>
            </a:r>
          </a:p>
          <a:p>
            <a:pPr algn="just">
              <a:lnSpc>
                <a:spcPct val="170000"/>
              </a:lnSpc>
              <a:spcBef>
                <a:spcPts val="1025"/>
              </a:spcBef>
              <a:buSzPts val="1400"/>
              <a:tabLst>
                <a:tab pos="472440" algn="l"/>
              </a:tabLst>
            </a:pPr>
            <a:r>
              <a:rPr lang="en-US" sz="80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Interference by the alcohol</a:t>
            </a:r>
            <a:r>
              <a:rPr lang="en-US" sz="8000" spc="-8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80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industry.</a:t>
            </a:r>
          </a:p>
          <a:p>
            <a:pPr algn="just">
              <a:lnSpc>
                <a:spcPct val="170000"/>
              </a:lnSpc>
              <a:spcBef>
                <a:spcPts val="1025"/>
              </a:spcBef>
              <a:buSzPts val="1400"/>
              <a:tabLst>
                <a:tab pos="472440" algn="l"/>
              </a:tabLst>
            </a:pPr>
            <a:r>
              <a:rPr lang="en-US" sz="80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Poor community adherence to the set</a:t>
            </a:r>
            <a:r>
              <a:rPr lang="en-US" sz="8000" spc="-7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80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regulations.</a:t>
            </a:r>
          </a:p>
          <a:p>
            <a:pPr marL="0" marR="0" indent="0" algn="just">
              <a:lnSpc>
                <a:spcPct val="170000"/>
              </a:lnSpc>
              <a:spcBef>
                <a:spcPts val="1330"/>
              </a:spcBef>
              <a:spcAft>
                <a:spcPts val="0"/>
              </a:spcAft>
              <a:buNone/>
            </a:pPr>
            <a:r>
              <a:rPr lang="en-US" sz="8000" b="1" dirty="0">
                <a:solidFill>
                  <a:schemeClr val="bg1"/>
                </a:solidFill>
                <a:effectLst/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SUGGESTED ACTIONS</a:t>
            </a:r>
          </a:p>
          <a:p>
            <a:pPr algn="just">
              <a:lnSpc>
                <a:spcPct val="170000"/>
              </a:lnSpc>
              <a:spcBef>
                <a:spcPts val="750"/>
              </a:spcBef>
              <a:buSzPts val="1300"/>
              <a:tabLst>
                <a:tab pos="528320" algn="l"/>
                <a:tab pos="528955" algn="l"/>
              </a:tabLst>
            </a:pPr>
            <a:r>
              <a:rPr lang="en-US" sz="80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Publicize the National Alcohol Control</a:t>
            </a:r>
            <a:r>
              <a:rPr lang="en-US" sz="8000" spc="-5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80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policy, Benchmarking from neighboring Districts with Regulations.</a:t>
            </a:r>
          </a:p>
          <a:p>
            <a:pPr marR="592455" algn="just">
              <a:lnSpc>
                <a:spcPct val="170000"/>
              </a:lnSpc>
              <a:spcBef>
                <a:spcPts val="215"/>
              </a:spcBef>
              <a:buSzPts val="1300"/>
              <a:tabLst>
                <a:tab pos="528320" algn="l"/>
                <a:tab pos="528955" algn="l"/>
              </a:tabLst>
            </a:pPr>
            <a:r>
              <a:rPr lang="en-US" sz="80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Establish a clear and effective, easy to access mechanisms of preventing</a:t>
            </a:r>
            <a:r>
              <a:rPr lang="en-US" sz="8000" spc="-65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80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underage drinking.</a:t>
            </a:r>
          </a:p>
          <a:p>
            <a:pPr marR="133350" algn="just">
              <a:lnSpc>
                <a:spcPct val="170000"/>
              </a:lnSpc>
              <a:spcBef>
                <a:spcPts val="60"/>
              </a:spcBef>
              <a:buSzPts val="1300"/>
              <a:tabLst>
                <a:tab pos="528955" algn="l"/>
              </a:tabLst>
            </a:pPr>
            <a:r>
              <a:rPr lang="en-US" sz="80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Sensitize policymakers on relevancy of alcohol</a:t>
            </a:r>
            <a:r>
              <a:rPr lang="en-US" sz="8000" spc="-6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8000" dirty="0"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regulation.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endParaRPr lang="en-US" sz="3600" dirty="0">
              <a:effectLst/>
              <a:latin typeface="Times New Roman" panose="02020603050405020304" pitchFamily="18" charset="0"/>
              <a:ea typeface="Wingdings" panose="05000000000000000000" pitchFamily="2" charset="2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endParaRPr lang="en-US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8" name="AutoShape 1">
            <a:extLst>
              <a:ext uri="{FF2B5EF4-FFF2-40B4-BE49-F238E27FC236}">
                <a16:creationId xmlns:a16="http://schemas.microsoft.com/office/drawing/2014/main" id="{85940566-3C3C-46CA-B865-3AB34F65AA8A}"/>
              </a:ext>
            </a:extLst>
          </p:cNvPr>
          <p:cNvSpPr>
            <a:spLocks/>
          </p:cNvSpPr>
          <p:nvPr/>
        </p:nvSpPr>
        <p:spPr bwMode="auto">
          <a:xfrm>
            <a:off x="2930525" y="0"/>
            <a:ext cx="1171575" cy="884238"/>
          </a:xfrm>
          <a:custGeom>
            <a:avLst/>
            <a:gdLst>
              <a:gd name="T0" fmla="+- 0 6461 4615"/>
              <a:gd name="T1" fmla="*/ T0 w 1846"/>
              <a:gd name="T2" fmla="+- 0 -746 -1586"/>
              <a:gd name="T3" fmla="*/ -746 h 1392"/>
              <a:gd name="T4" fmla="+- 0 4615 4615"/>
              <a:gd name="T5" fmla="*/ T4 w 1846"/>
              <a:gd name="T6" fmla="+- 0 -746 -1586"/>
              <a:gd name="T7" fmla="*/ -746 h 1392"/>
              <a:gd name="T8" fmla="+- 0 4615 4615"/>
              <a:gd name="T9" fmla="*/ T8 w 1846"/>
              <a:gd name="T10" fmla="+- 0 -480 -1586"/>
              <a:gd name="T11" fmla="*/ -480 h 1392"/>
              <a:gd name="T12" fmla="+- 0 4615 4615"/>
              <a:gd name="T13" fmla="*/ T12 w 1846"/>
              <a:gd name="T14" fmla="+- 0 -194 -1586"/>
              <a:gd name="T15" fmla="*/ -194 h 1392"/>
              <a:gd name="T16" fmla="+- 0 6461 4615"/>
              <a:gd name="T17" fmla="*/ T16 w 1846"/>
              <a:gd name="T18" fmla="+- 0 -194 -1586"/>
              <a:gd name="T19" fmla="*/ -194 h 1392"/>
              <a:gd name="T20" fmla="+- 0 6461 4615"/>
              <a:gd name="T21" fmla="*/ T20 w 1846"/>
              <a:gd name="T22" fmla="+- 0 -480 -1586"/>
              <a:gd name="T23" fmla="*/ -480 h 1392"/>
              <a:gd name="T24" fmla="+- 0 6461 4615"/>
              <a:gd name="T25" fmla="*/ T24 w 1846"/>
              <a:gd name="T26" fmla="+- 0 -746 -1586"/>
              <a:gd name="T27" fmla="*/ -746 h 1392"/>
              <a:gd name="T28" fmla="+- 0 6461 4615"/>
              <a:gd name="T29" fmla="*/ T28 w 1846"/>
              <a:gd name="T30" fmla="+- 0 -1586 -1586"/>
              <a:gd name="T31" fmla="*/ -1586 h 1392"/>
              <a:gd name="T32" fmla="+- 0 4615 4615"/>
              <a:gd name="T33" fmla="*/ T32 w 1846"/>
              <a:gd name="T34" fmla="+- 0 -1586 -1586"/>
              <a:gd name="T35" fmla="*/ -1586 h 1392"/>
              <a:gd name="T36" fmla="+- 0 4615 4615"/>
              <a:gd name="T37" fmla="*/ T36 w 1846"/>
              <a:gd name="T38" fmla="+- 0 -1318 -1586"/>
              <a:gd name="T39" fmla="*/ -1318 h 1392"/>
              <a:gd name="T40" fmla="+- 0 4615 4615"/>
              <a:gd name="T41" fmla="*/ T40 w 1846"/>
              <a:gd name="T42" fmla="+- 0 -758 -1586"/>
              <a:gd name="T43" fmla="*/ -758 h 1392"/>
              <a:gd name="T44" fmla="+- 0 6461 4615"/>
              <a:gd name="T45" fmla="*/ T44 w 1846"/>
              <a:gd name="T46" fmla="+- 0 -758 -1586"/>
              <a:gd name="T47" fmla="*/ -758 h 1392"/>
              <a:gd name="T48" fmla="+- 0 6461 4615"/>
              <a:gd name="T49" fmla="*/ T48 w 1846"/>
              <a:gd name="T50" fmla="+- 0 -1318 -1586"/>
              <a:gd name="T51" fmla="*/ -1318 h 1392"/>
              <a:gd name="T52" fmla="+- 0 6461 4615"/>
              <a:gd name="T53" fmla="*/ T52 w 1846"/>
              <a:gd name="T54" fmla="+- 0 -1586 -1586"/>
              <a:gd name="T55" fmla="*/ -1586 h 1392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</a:cxnLst>
            <a:rect l="0" t="0" r="r" b="b"/>
            <a:pathLst>
              <a:path w="1846" h="1392">
                <a:moveTo>
                  <a:pt x="1846" y="840"/>
                </a:moveTo>
                <a:lnTo>
                  <a:pt x="0" y="840"/>
                </a:lnTo>
                <a:lnTo>
                  <a:pt x="0" y="1106"/>
                </a:lnTo>
                <a:lnTo>
                  <a:pt x="0" y="1392"/>
                </a:lnTo>
                <a:lnTo>
                  <a:pt x="1846" y="1392"/>
                </a:lnTo>
                <a:lnTo>
                  <a:pt x="1846" y="1106"/>
                </a:lnTo>
                <a:lnTo>
                  <a:pt x="1846" y="840"/>
                </a:lnTo>
                <a:moveTo>
                  <a:pt x="1846" y="0"/>
                </a:moveTo>
                <a:lnTo>
                  <a:pt x="0" y="0"/>
                </a:lnTo>
                <a:lnTo>
                  <a:pt x="0" y="268"/>
                </a:lnTo>
                <a:lnTo>
                  <a:pt x="0" y="828"/>
                </a:lnTo>
                <a:lnTo>
                  <a:pt x="1846" y="828"/>
                </a:lnTo>
                <a:lnTo>
                  <a:pt x="1846" y="268"/>
                </a:lnTo>
                <a:lnTo>
                  <a:pt x="1846" y="0"/>
                </a:lnTo>
              </a:path>
            </a:pathLst>
          </a:custGeom>
          <a:solidFill>
            <a:srgbClr val="FFFF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DC37D79A-78D3-4634-8403-116592FC4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41224" tIns="57132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17">
            <a:extLst>
              <a:ext uri="{FF2B5EF4-FFF2-40B4-BE49-F238E27FC236}">
                <a16:creationId xmlns:a16="http://schemas.microsoft.com/office/drawing/2014/main" id="{CE43C748-F2FA-4FD3-AF4D-517161616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7634" y="93884"/>
            <a:ext cx="62452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3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3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3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3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3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3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3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3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3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3250" algn="l"/>
              </a:tabLst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Findings across the Specific Objectives</a:t>
            </a:r>
          </a:p>
        </p:txBody>
      </p:sp>
    </p:spTree>
    <p:extLst>
      <p:ext uri="{BB962C8B-B14F-4D97-AF65-F5344CB8AC3E}">
        <p14:creationId xmlns:p14="http://schemas.microsoft.com/office/powerpoint/2010/main" val="376637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BBFB8-0365-41B5-A4EA-82DE17F08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435" y="365126"/>
            <a:ext cx="9399495" cy="482040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SHORT LIST OF PROBLEMS - SERVICES</a:t>
            </a:r>
            <a:b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1E185-5F5C-451C-B603-A155B38B7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435" y="685800"/>
            <a:ext cx="10829365" cy="6037729"/>
          </a:xfrm>
        </p:spPr>
        <p:txBody>
          <a:bodyPr>
            <a:normAutofit lnSpcReduction="10000"/>
          </a:bodyPr>
          <a:lstStyle/>
          <a:p>
            <a:pPr marL="528320" marR="0" indent="-457200" algn="just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Poor enforcement; enforcers are also consumers making it difficult to execute their duties.</a:t>
            </a:r>
          </a:p>
          <a:p>
            <a:pPr marL="528320" marR="0" indent="-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Follow up and awareness creation is wanting.</a:t>
            </a:r>
          </a:p>
          <a:p>
            <a:pPr marL="528320" marR="0" indent="-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Insufficient funding for alcohol harm control trainings and interventions.</a:t>
            </a:r>
          </a:p>
          <a:p>
            <a:pPr marL="0" marR="0" indent="0">
              <a:spcBef>
                <a:spcPts val="40"/>
              </a:spcBef>
              <a:spcAft>
                <a:spcPts val="0"/>
              </a:spcAft>
              <a:buNone/>
            </a:pP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chemeClr val="bg1"/>
                </a:solidFill>
                <a:effectLst/>
                <a:highlight>
                  <a:srgbClr val="8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SUGGESTED ACTIONS</a:t>
            </a:r>
          </a:p>
          <a:p>
            <a:pPr marR="0" lvl="0" algn="just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SzPts val="1300"/>
              <a:buFont typeface="Wingdings" panose="05000000000000000000" pitchFamily="2" charset="2"/>
              <a:buChar char="§"/>
              <a:tabLst>
                <a:tab pos="169545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Improve collection, analysis and dissemination of alcohol related</a:t>
            </a:r>
            <a:r>
              <a:rPr lang="en-US" sz="2600" spc="-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information.</a:t>
            </a:r>
          </a:p>
          <a:p>
            <a:pPr marR="0" lvl="0" algn="just">
              <a:lnSpc>
                <a:spcPct val="150000"/>
              </a:lnSpc>
              <a:spcBef>
                <a:spcPts val="205"/>
              </a:spcBef>
              <a:spcAft>
                <a:spcPts val="0"/>
              </a:spcAft>
              <a:buSzPts val="1300"/>
              <a:buFont typeface="Wingdings" panose="05000000000000000000" pitchFamily="2" charset="2"/>
              <a:buChar char="§"/>
              <a:tabLst>
                <a:tab pos="169545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Assess the costs and benefits of ensuring universal access to alcohol related research and</a:t>
            </a:r>
            <a:r>
              <a:rPr lang="en-US" sz="2600" spc="-1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</a:t>
            </a:r>
          </a:p>
          <a:p>
            <a:pPr marR="0" lvl="0" algn="just">
              <a:lnSpc>
                <a:spcPct val="150000"/>
              </a:lnSpc>
              <a:spcBef>
                <a:spcPts val="215"/>
              </a:spcBef>
              <a:spcAft>
                <a:spcPts val="0"/>
              </a:spcAft>
              <a:buSzPts val="1300"/>
              <a:buFont typeface="Wingdings" panose="05000000000000000000" pitchFamily="2" charset="2"/>
              <a:buChar char="§"/>
              <a:tabLst>
                <a:tab pos="169545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Strengthen District Alcohol prevention campaigns and</a:t>
            </a:r>
            <a:r>
              <a:rPr lang="en-US" sz="2600" spc="-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interventions;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Training of District health Teams and District Health Officers in alcohol prevention and</a:t>
            </a:r>
            <a:r>
              <a:rPr lang="en-US" sz="2600" spc="-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care services.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10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10594</TotalTime>
  <Words>790</Words>
  <Application>Microsoft Office PowerPoint</Application>
  <PresentationFormat>Widescreen</PresentationFormat>
  <Paragraphs>176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A Desk Review Report on the availability of Alcohol Regulations in the 137 Districts of Uganda </vt:lpstr>
      <vt:lpstr>INTRODUCTION </vt:lpstr>
      <vt:lpstr> Background </vt:lpstr>
      <vt:lpstr> </vt:lpstr>
      <vt:lpstr>Methodology and Tools </vt:lpstr>
      <vt:lpstr>PowerPoint Presentation</vt:lpstr>
      <vt:lpstr>List of Districts with Alcohol Regulations in Uganda</vt:lpstr>
      <vt:lpstr>PowerPoint Presentation</vt:lpstr>
      <vt:lpstr>SHORT LIST OF PROBLEMS - SERVICES </vt:lpstr>
      <vt:lpstr>Conclusions and Recommendations to UAPA </vt:lpstr>
      <vt:lpstr>ACKNOWLEDGEMENT</vt:lpstr>
      <vt:lpstr>References 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Desk Review Report on the availability of Alcohol Regulations in the 137 Districts of Uganda</dc:title>
  <dc:creator>Dr Ruth</dc:creator>
  <cp:lastModifiedBy>prudence Aturinde</cp:lastModifiedBy>
  <cp:revision>49</cp:revision>
  <dcterms:created xsi:type="dcterms:W3CDTF">2022-11-03T07:55:25Z</dcterms:created>
  <dcterms:modified xsi:type="dcterms:W3CDTF">2022-11-24T05:33:11Z</dcterms:modified>
</cp:coreProperties>
</file>